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7" r:id="rId3"/>
    <p:sldId id="313" r:id="rId4"/>
    <p:sldId id="315" r:id="rId5"/>
    <p:sldId id="325" r:id="rId6"/>
    <p:sldId id="316" r:id="rId7"/>
    <p:sldId id="335" r:id="rId8"/>
    <p:sldId id="318" r:id="rId9"/>
    <p:sldId id="332" r:id="rId10"/>
    <p:sldId id="319" r:id="rId11"/>
    <p:sldId id="258" r:id="rId12"/>
    <p:sldId id="334" r:id="rId13"/>
    <p:sldId id="323" r:id="rId14"/>
    <p:sldId id="322" r:id="rId15"/>
    <p:sldId id="336" r:id="rId16"/>
    <p:sldId id="324" r:id="rId17"/>
    <p:sldId id="326" r:id="rId18"/>
    <p:sldId id="327" r:id="rId19"/>
    <p:sldId id="328" r:id="rId20"/>
    <p:sldId id="337" r:id="rId21"/>
    <p:sldId id="329" r:id="rId22"/>
    <p:sldId id="338" r:id="rId23"/>
    <p:sldId id="339" r:id="rId24"/>
    <p:sldId id="320" r:id="rId25"/>
    <p:sldId id="314" r:id="rId26"/>
    <p:sldId id="340" r:id="rId27"/>
    <p:sldId id="341" r:id="rId28"/>
    <p:sldId id="342" r:id="rId29"/>
    <p:sldId id="259" r:id="rId3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901E97F8-F71C-4318-91C4-9551372089FC}">
          <p14:sldIdLst>
            <p14:sldId id="256"/>
            <p14:sldId id="277"/>
            <p14:sldId id="313"/>
            <p14:sldId id="315"/>
            <p14:sldId id="325"/>
            <p14:sldId id="316"/>
            <p14:sldId id="335"/>
            <p14:sldId id="318"/>
            <p14:sldId id="332"/>
            <p14:sldId id="319"/>
          </p14:sldIdLst>
        </p14:section>
        <p14:section name="Abschnitt ohne Titel" id="{7D148515-939B-413A-8340-E5EA766C63E2}">
          <p14:sldIdLst>
            <p14:sldId id="258"/>
            <p14:sldId id="334"/>
            <p14:sldId id="323"/>
            <p14:sldId id="322"/>
            <p14:sldId id="336"/>
            <p14:sldId id="324"/>
            <p14:sldId id="326"/>
            <p14:sldId id="327"/>
            <p14:sldId id="328"/>
            <p14:sldId id="337"/>
            <p14:sldId id="329"/>
            <p14:sldId id="338"/>
            <p14:sldId id="339"/>
            <p14:sldId id="320"/>
            <p14:sldId id="314"/>
            <p14:sldId id="340"/>
            <p14:sldId id="341"/>
            <p14:sldId id="342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5062"/>
    <a:srgbClr val="CED7E0"/>
    <a:srgbClr val="2B3843"/>
    <a:srgbClr val="96A9BC"/>
    <a:srgbClr val="ECF0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132" d="100"/>
          <a:sy n="132" d="100"/>
        </p:scale>
        <p:origin x="1050" y="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081C70-C797-477B-85E4-182950FF68DD}" type="datetimeFigureOut">
              <a:rPr lang="de-DE" smtClean="0"/>
              <a:t>12.02.2019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B6082C-35C1-43A4-B6CB-F373A659DF2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978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B3843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 b="0">
                <a:solidFill>
                  <a:srgbClr val="3E50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83625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07.09.2017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Dozent - Titel der 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883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07.09.2017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Dozent - Titel der 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2224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4216" y="0"/>
            <a:ext cx="9144000" cy="1124744"/>
          </a:xfrm>
          <a:prstGeom prst="rect">
            <a:avLst/>
          </a:prstGeom>
          <a:solidFill>
            <a:srgbClr val="3E5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720080"/>
          </a:xfrm>
        </p:spPr>
        <p:txBody>
          <a:bodyPr anchor="ctr">
            <a:normAutofit/>
          </a:bodyPr>
          <a:lstStyle>
            <a:lvl1pPr algn="l">
              <a:defRPr sz="3200">
                <a:solidFill>
                  <a:srgbClr val="ECF0F5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896544"/>
          </a:xfrm>
        </p:spPr>
        <p:txBody>
          <a:bodyPr/>
          <a:lstStyle>
            <a:lvl1pPr>
              <a:defRPr sz="2800">
                <a:solidFill>
                  <a:srgbClr val="2B3843"/>
                </a:solidFill>
              </a:defRPr>
            </a:lvl1pPr>
            <a:lvl2pPr marL="648000" indent="-285750">
              <a:buFont typeface="Calibri" panose="020F0502020204030204" pitchFamily="34" charset="0"/>
              <a:buChar char="◦"/>
              <a:defRPr sz="2400">
                <a:solidFill>
                  <a:srgbClr val="2B3843"/>
                </a:solidFill>
              </a:defRPr>
            </a:lvl2pPr>
            <a:lvl3pPr>
              <a:defRPr>
                <a:solidFill>
                  <a:srgbClr val="2B3843"/>
                </a:solidFill>
              </a:defRPr>
            </a:lvl3pPr>
            <a:lvl4pPr>
              <a:defRPr>
                <a:solidFill>
                  <a:srgbClr val="2B3843"/>
                </a:solidFill>
              </a:defRPr>
            </a:lvl4pPr>
            <a:lvl5pPr>
              <a:defRPr>
                <a:solidFill>
                  <a:srgbClr val="2B3843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0" y="6381328"/>
            <a:ext cx="9144000" cy="481344"/>
          </a:xfrm>
          <a:prstGeom prst="rect">
            <a:avLst/>
          </a:prstGeom>
          <a:solidFill>
            <a:srgbClr val="2B3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555776" y="6453336"/>
            <a:ext cx="4968552" cy="365125"/>
          </a:xfrm>
        </p:spPr>
        <p:txBody>
          <a:bodyPr/>
          <a:lstStyle>
            <a:lvl1pPr algn="l">
              <a:defRPr>
                <a:solidFill>
                  <a:srgbClr val="ECF0F5"/>
                </a:solidFill>
              </a:defRPr>
            </a:lvl1pPr>
          </a:lstStyle>
          <a:p>
            <a:r>
              <a:rPr lang="de-DE"/>
              <a:t>Titel der Veranstaltung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812360" y="6453336"/>
            <a:ext cx="1080120" cy="365125"/>
          </a:xfrm>
        </p:spPr>
        <p:txBody>
          <a:bodyPr/>
          <a:lstStyle>
            <a:lvl1pPr>
              <a:defRPr>
                <a:solidFill>
                  <a:srgbClr val="ECF0F5"/>
                </a:solidFill>
              </a:defRPr>
            </a:lvl1pPr>
          </a:lstStyle>
          <a:p>
            <a:fld id="{4BEC9B27-E39F-4C2E-AB57-660F46D21A33}" type="slidenum">
              <a:rPr lang="de-DE" smtClean="0"/>
              <a:pPr/>
              <a:t>‹Nr.›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4" y="6438089"/>
            <a:ext cx="1872208" cy="36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96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07.09.2017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Dozent - Titel der 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147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07.09.2017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Dozent - Titel der 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6768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07.09.2017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Dozent - Titel der Veranstaltung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975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07.09.2017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Dozent - Titel der Veranstaltung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5463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07.09.2017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Dozent - Titel der Veranstaltung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78285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07.09.2017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Dozent - Titel der 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179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07.09.2017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Dozent - Titel der Veranstaltung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488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0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4216" y="0"/>
            <a:ext cx="9144000" cy="1124744"/>
          </a:xfrm>
          <a:prstGeom prst="rect">
            <a:avLst/>
          </a:prstGeom>
          <a:solidFill>
            <a:srgbClr val="3E50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 userDrawn="1"/>
        </p:nvSpPr>
        <p:spPr>
          <a:xfrm>
            <a:off x="0" y="6381328"/>
            <a:ext cx="9144000" cy="481344"/>
          </a:xfrm>
          <a:prstGeom prst="rect">
            <a:avLst/>
          </a:prstGeom>
          <a:solidFill>
            <a:srgbClr val="2B38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07.09.2017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/>
              <a:t>Dozent - Titel der Veranstaltung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C9B27-E39F-4C2E-AB57-660F46D21A33}" type="slidenum">
              <a:rPr lang="de-DE" smtClean="0"/>
              <a:t>‹Nr.›</a:t>
            </a:fld>
            <a:endParaRPr lang="de-DE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44" y="6438089"/>
            <a:ext cx="1872208" cy="36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arriba-hausarzt.de/" TargetMode="External"/><Relationship Id="rId2" Type="http://schemas.openxmlformats.org/officeDocument/2006/relationships/hyperlink" Target="https://www.agla.ch/risikoberechnung/agla-risikorechn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ssmann-stiftung.de/procam-tests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v.schmiedel@paramed.ch" TargetMode="External"/><Relationship Id="rId2" Type="http://schemas.openxmlformats.org/officeDocument/2006/relationships/hyperlink" Target="http://www.dr-schmiedel.de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hyperlink" Target="http://www.paramed.ch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4348191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dirty="0"/>
              <a:t>Cholesterin</a:t>
            </a:r>
            <a:br>
              <a:rPr lang="de-DE" dirty="0"/>
            </a:br>
            <a:r>
              <a:rPr lang="de-DE" dirty="0"/>
              <a:t>-</a:t>
            </a:r>
            <a:br>
              <a:rPr lang="de-DE" dirty="0"/>
            </a:br>
            <a:r>
              <a:rPr lang="de-DE" dirty="0"/>
              <a:t>Freund oder Feind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41376" y="1844824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Dr. med. Volker Schmiedel/Baar/CH</a:t>
            </a:r>
          </a:p>
          <a:p>
            <a:r>
              <a:rPr lang="de-DE" sz="2400" dirty="0"/>
              <a:t>09.02.2019</a:t>
            </a:r>
          </a:p>
          <a:p>
            <a:r>
              <a:rPr lang="de-DE" b="1" dirty="0"/>
              <a:t>AKI , Katholische Hochschulgemeinde, Hirschengraben 86, 8001 Zürich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026062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Ungesättigte Fettsäuren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altLang="de-DE" sz="2200" dirty="0" err="1"/>
              <a:t>Ramsden</a:t>
            </a:r>
            <a:r>
              <a:rPr lang="de-DE" altLang="de-DE" sz="2200" dirty="0"/>
              <a:t> CE, Zamora D, </a:t>
            </a:r>
            <a:r>
              <a:rPr lang="de-DE" altLang="de-DE" sz="2200" dirty="0" err="1"/>
              <a:t>Leelarthaepin</a:t>
            </a:r>
            <a:r>
              <a:rPr lang="de-DE" altLang="de-DE" sz="2200" dirty="0"/>
              <a:t> B, </a:t>
            </a:r>
            <a:r>
              <a:rPr lang="de-DE" altLang="de-DE" sz="2200" dirty="0" err="1"/>
              <a:t>Majchrzak</a:t>
            </a:r>
            <a:r>
              <a:rPr lang="de-DE" altLang="de-DE" sz="2200" dirty="0"/>
              <a:t>-Hong SF, </a:t>
            </a:r>
            <a:r>
              <a:rPr lang="de-DE" altLang="de-DE" sz="2200" dirty="0" err="1"/>
              <a:t>Faurot</a:t>
            </a:r>
            <a:r>
              <a:rPr lang="de-DE" altLang="de-DE" sz="2200" dirty="0"/>
              <a:t> KR, </a:t>
            </a:r>
            <a:r>
              <a:rPr lang="de-DE" altLang="de-DE" sz="2200" dirty="0" err="1"/>
              <a:t>Suchindran</a:t>
            </a:r>
            <a:r>
              <a:rPr lang="de-DE" altLang="de-DE" sz="2200" dirty="0"/>
              <a:t> CM, Ringel A, Davis JM, </a:t>
            </a:r>
            <a:r>
              <a:rPr lang="de-DE" altLang="de-DE" sz="2200" dirty="0" err="1"/>
              <a:t>Hibbeln</a:t>
            </a:r>
            <a:r>
              <a:rPr lang="de-DE" altLang="de-DE" sz="2200" dirty="0"/>
              <a:t> JR: Use </a:t>
            </a:r>
            <a:r>
              <a:rPr lang="de-DE" altLang="de-DE" sz="2200" dirty="0" err="1"/>
              <a:t>of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dietary</a:t>
            </a:r>
            <a:r>
              <a:rPr lang="de-DE" altLang="de-DE" sz="2200" dirty="0"/>
              <a:t> </a:t>
            </a:r>
            <a:r>
              <a:rPr lang="de-DE" altLang="de-DE" sz="2200" dirty="0" err="1"/>
              <a:t>linoleic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acid</a:t>
            </a:r>
            <a:r>
              <a:rPr lang="de-DE" altLang="de-DE" sz="2200" dirty="0"/>
              <a:t> </a:t>
            </a:r>
            <a:r>
              <a:rPr lang="de-DE" altLang="de-DE" sz="2200" dirty="0" err="1"/>
              <a:t>for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secondary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prevention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of</a:t>
            </a:r>
            <a:r>
              <a:rPr lang="de-DE" altLang="de-DE" sz="2200" dirty="0"/>
              <a:t> </a:t>
            </a:r>
            <a:r>
              <a:rPr lang="de-DE" altLang="de-DE" sz="2200" dirty="0" err="1"/>
              <a:t>coronary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heart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disease</a:t>
            </a:r>
            <a:r>
              <a:rPr lang="de-DE" altLang="de-DE" sz="2200" dirty="0"/>
              <a:t> and </a:t>
            </a:r>
            <a:r>
              <a:rPr lang="de-DE" altLang="de-DE" sz="2200" dirty="0" err="1"/>
              <a:t>death</a:t>
            </a:r>
            <a:r>
              <a:rPr lang="de-DE" altLang="de-DE" sz="2200" dirty="0"/>
              <a:t>: </a:t>
            </a:r>
            <a:r>
              <a:rPr lang="de-DE" altLang="de-DE" sz="2200" dirty="0" err="1"/>
              <a:t>evaluation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of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recovered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data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from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the</a:t>
            </a:r>
            <a:r>
              <a:rPr lang="de-DE" altLang="de-DE" sz="2200" dirty="0"/>
              <a:t> Sydney </a:t>
            </a:r>
            <a:r>
              <a:rPr lang="de-DE" altLang="de-DE" sz="2200" dirty="0" err="1"/>
              <a:t>Diet</a:t>
            </a:r>
            <a:r>
              <a:rPr lang="de-DE" altLang="de-DE" sz="2200" dirty="0"/>
              <a:t> Heart Study and </a:t>
            </a:r>
            <a:r>
              <a:rPr lang="de-DE" altLang="de-DE" sz="2200" dirty="0" err="1"/>
              <a:t>updated</a:t>
            </a:r>
            <a:r>
              <a:rPr lang="de-DE" altLang="de-DE" sz="2200" dirty="0"/>
              <a:t> meta-analysis. BMJ. </a:t>
            </a:r>
            <a:r>
              <a:rPr lang="de-DE" altLang="de-DE" sz="2200" dirty="0">
                <a:solidFill>
                  <a:srgbClr val="FF0000"/>
                </a:solidFill>
              </a:rPr>
              <a:t>2013</a:t>
            </a:r>
            <a:r>
              <a:rPr lang="de-DE" altLang="de-DE" sz="2200" dirty="0"/>
              <a:t> Feb 4;346:e8707. </a:t>
            </a:r>
            <a:r>
              <a:rPr lang="de-DE" altLang="de-DE" sz="2200" dirty="0" err="1"/>
              <a:t>doi</a:t>
            </a:r>
            <a:r>
              <a:rPr lang="de-DE" altLang="de-DE" sz="2200" dirty="0"/>
              <a:t>: 10.1136/bmj.e8707.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de-DE" altLang="zh-CN" dirty="0">
                <a:ea typeface="SimSun" panose="02010600030101010101" pitchFamily="2" charset="-122"/>
              </a:rPr>
              <a:t>458 Männer, 30-59 J., bekannte KHK, </a:t>
            </a:r>
            <a:r>
              <a:rPr lang="de-DE" altLang="zh-CN" dirty="0">
                <a:solidFill>
                  <a:srgbClr val="FF0000"/>
                </a:solidFill>
                <a:ea typeface="SimSun" panose="02010600030101010101" pitchFamily="2" charset="-122"/>
              </a:rPr>
              <a:t>1966-1973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de-DE" altLang="de-DE" dirty="0">
                <a:ea typeface="SimSun" panose="02010600030101010101" pitchFamily="2" charset="-122"/>
              </a:rPr>
              <a:t>Ersatz von gesättigten Fettsäuren durch Distelöl          und –</a:t>
            </a:r>
            <a:r>
              <a:rPr lang="de-DE" altLang="de-DE" dirty="0" err="1">
                <a:ea typeface="SimSun" panose="02010600030101010101" pitchFamily="2" charset="-122"/>
              </a:rPr>
              <a:t>margarine</a:t>
            </a:r>
            <a:endParaRPr lang="de-DE" altLang="de-DE" dirty="0"/>
          </a:p>
          <a:p>
            <a:pPr>
              <a:buFont typeface="Wingdings" panose="05000000000000000000" pitchFamily="2" charset="2"/>
              <a:buChar char="n"/>
            </a:pPr>
            <a:r>
              <a:rPr lang="de-DE" altLang="de-DE" dirty="0">
                <a:ea typeface="SimSun" panose="02010600030101010101" pitchFamily="2" charset="-122"/>
              </a:rPr>
              <a:t>Ereignis		Kontrolle	Intervention	RR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de-DE" altLang="de-DE" dirty="0">
                <a:ea typeface="SimSun" panose="02010600030101010101" pitchFamily="2" charset="-122"/>
              </a:rPr>
              <a:t>Herztod		10,1 %	16,3 %		1,70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de-DE" altLang="de-DE" dirty="0">
                <a:ea typeface="SimSun" panose="02010600030101010101" pitchFamily="2" charset="-122"/>
              </a:rPr>
              <a:t>Gesamttod	11,8 %	17,6 %		1,62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Cholesterin – Freund oder Feind?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200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Ungesättigte Fettsäuren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Cholesterin – Freund oder Feind?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pPr/>
              <a:t>11</a:t>
            </a:fld>
            <a:endParaRPr lang="de-DE"/>
          </a:p>
        </p:txBody>
      </p:sp>
      <p:pic>
        <p:nvPicPr>
          <p:cNvPr id="9" name="Grafik 1">
            <a:extLst>
              <a:ext uri="{FF2B5EF4-FFF2-40B4-BE49-F238E27FC236}">
                <a16:creationId xmlns:a16="http://schemas.microsoft.com/office/drawing/2014/main" xmlns="" id="{4AB16709-0836-4C71-8229-0735F052A4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7" t="15749" r="30063" b="14314"/>
          <a:stretch>
            <a:fillRect/>
          </a:stretch>
        </p:blipFill>
        <p:spPr bwMode="auto">
          <a:xfrm>
            <a:off x="750094" y="1500882"/>
            <a:ext cx="7643812" cy="443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3253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Ungesättigte Fettsäuren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Cholesterin – Freund oder Feind?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pPr/>
              <a:t>12</a:t>
            </a:fld>
            <a:endParaRPr lang="de-DE"/>
          </a:p>
        </p:txBody>
      </p:sp>
      <p:pic>
        <p:nvPicPr>
          <p:cNvPr id="1026" name="Picture 2" descr="An external file that holds a picture, illustration, etc.&#10;Object name is ramc007634.f4_default.jpg">
            <a:extLst>
              <a:ext uri="{FF2B5EF4-FFF2-40B4-BE49-F238E27FC236}">
                <a16:creationId xmlns:a16="http://schemas.microsoft.com/office/drawing/2014/main" xmlns="" id="{4FF4C82C-DB0F-494F-946D-0025E9D7A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788" y="1056447"/>
            <a:ext cx="6700416" cy="532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2131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Zucker = das neue Cholesterin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de-DE" sz="2000" dirty="0" err="1"/>
              <a:t>Yudkin</a:t>
            </a:r>
            <a:r>
              <a:rPr lang="en-US" altLang="de-DE" sz="2000" dirty="0"/>
              <a:t> J: Diet and coronary thrombosis hypothesis and fact. Lancet. 1957 Jul 27;273(6987):155-62.</a:t>
            </a:r>
          </a:p>
          <a:p>
            <a:r>
              <a:rPr lang="en-US" altLang="de-DE" dirty="0"/>
              <a:t>Was </a:t>
            </a:r>
            <a:r>
              <a:rPr lang="en-US" altLang="de-DE" dirty="0" err="1"/>
              <a:t>ist</a:t>
            </a:r>
            <a:r>
              <a:rPr lang="en-US" altLang="de-DE" dirty="0"/>
              <a:t> </a:t>
            </a:r>
            <a:r>
              <a:rPr lang="en-US" altLang="de-DE" dirty="0" err="1"/>
              <a:t>schädlicher</a:t>
            </a:r>
            <a:r>
              <a:rPr lang="en-US" altLang="de-DE" dirty="0"/>
              <a:t>?</a:t>
            </a:r>
          </a:p>
          <a:p>
            <a:r>
              <a:rPr lang="en-US" altLang="de-DE" dirty="0"/>
              <a:t>Zucker </a:t>
            </a:r>
            <a:r>
              <a:rPr lang="en-US" altLang="de-DE" dirty="0" err="1"/>
              <a:t>oder</a:t>
            </a:r>
            <a:r>
              <a:rPr lang="en-US" altLang="de-DE" dirty="0"/>
              <a:t> </a:t>
            </a:r>
            <a:r>
              <a:rPr lang="en-US" altLang="de-DE" dirty="0" err="1"/>
              <a:t>gesättigte</a:t>
            </a:r>
            <a:r>
              <a:rPr lang="en-US" altLang="de-DE" dirty="0"/>
              <a:t> </a:t>
            </a:r>
            <a:r>
              <a:rPr lang="en-US" altLang="de-DE" dirty="0" err="1"/>
              <a:t>Fettsäuren</a:t>
            </a:r>
            <a:r>
              <a:rPr lang="en-US" altLang="de-DE" dirty="0"/>
              <a:t>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Cholesterin – Freund oder Feind?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1028" name="Picture 4" descr="https://d188rgcu4zozwl.cloudfront.net/content/B009CTYTCA/resources/255791663">
            <a:extLst>
              <a:ext uri="{FF2B5EF4-FFF2-40B4-BE49-F238E27FC236}">
                <a16:creationId xmlns:a16="http://schemas.microsoft.com/office/drawing/2014/main" xmlns="" id="{34B32943-7B2A-4DA6-A8F7-C39260B09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5959" y="2070230"/>
            <a:ext cx="2748592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741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Zucker = das neue Cholesterin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Cholesterin – Freund oder Feind?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pPr/>
              <a:t>14</a:t>
            </a:fld>
            <a:endParaRPr lang="de-DE"/>
          </a:p>
        </p:txBody>
      </p:sp>
      <p:pic>
        <p:nvPicPr>
          <p:cNvPr id="8" name="Grafik 2">
            <a:extLst>
              <a:ext uri="{FF2B5EF4-FFF2-40B4-BE49-F238E27FC236}">
                <a16:creationId xmlns:a16="http://schemas.microsoft.com/office/drawing/2014/main" xmlns="" id="{D0B88270-1EC8-44A0-9C23-6F52D2E613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5" t="25281" r="49107" b="17909"/>
          <a:stretch>
            <a:fillRect/>
          </a:stretch>
        </p:blipFill>
        <p:spPr bwMode="auto">
          <a:xfrm>
            <a:off x="2051720" y="1140210"/>
            <a:ext cx="4680520" cy="5234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9311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Zucker = das neue Cholesterin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de-DE" sz="2000" dirty="0" err="1"/>
              <a:t>Kearns</a:t>
            </a:r>
            <a:r>
              <a:rPr lang="de-DE" altLang="de-DE" sz="2000" dirty="0"/>
              <a:t> CE, Schmidt LA, </a:t>
            </a:r>
            <a:r>
              <a:rPr lang="de-DE" altLang="de-DE" sz="2000" dirty="0" err="1"/>
              <a:t>Glantz</a:t>
            </a:r>
            <a:r>
              <a:rPr lang="de-DE" altLang="de-DE" sz="2000" dirty="0"/>
              <a:t> SA: Sugar Industry and </a:t>
            </a:r>
            <a:r>
              <a:rPr lang="de-DE" altLang="de-DE" sz="2000" dirty="0" err="1"/>
              <a:t>Coronary</a:t>
            </a:r>
            <a:r>
              <a:rPr lang="de-DE" altLang="de-DE" sz="2000" dirty="0"/>
              <a:t> Heart Disease Research: A Historical Analysis </a:t>
            </a:r>
            <a:r>
              <a:rPr lang="de-DE" altLang="de-DE" sz="2000" dirty="0" err="1"/>
              <a:t>of</a:t>
            </a:r>
            <a:r>
              <a:rPr lang="de-DE" altLang="de-DE" sz="2000" dirty="0"/>
              <a:t> Internal Industry </a:t>
            </a:r>
            <a:r>
              <a:rPr lang="de-DE" altLang="de-DE" sz="2000" dirty="0" err="1"/>
              <a:t>Documents</a:t>
            </a:r>
            <a:r>
              <a:rPr lang="de-DE" altLang="de-DE" sz="2000" dirty="0"/>
              <a:t>. JAMA Intern Med. 2016 Nov 1;176(11):1680-1685. </a:t>
            </a:r>
            <a:r>
              <a:rPr lang="de-DE" altLang="de-DE" sz="2000" dirty="0" err="1"/>
              <a:t>doi</a:t>
            </a:r>
            <a:r>
              <a:rPr lang="de-DE" altLang="de-DE" sz="2000" dirty="0"/>
              <a:t>: 10.1001/jamainternmed.2016.5394.</a:t>
            </a:r>
          </a:p>
          <a:p>
            <a:r>
              <a:rPr lang="en-US" altLang="de-DE" dirty="0"/>
              <a:t>Die Sugar Research Foundation hat </a:t>
            </a:r>
            <a:r>
              <a:rPr lang="en-US" altLang="de-DE" dirty="0" err="1"/>
              <a:t>Wissenschaftler</a:t>
            </a:r>
            <a:r>
              <a:rPr lang="en-US" altLang="de-DE" dirty="0"/>
              <a:t> </a:t>
            </a:r>
            <a:r>
              <a:rPr lang="en-US" altLang="de-DE" dirty="0" err="1"/>
              <a:t>aktiv</a:t>
            </a:r>
            <a:r>
              <a:rPr lang="en-US" altLang="de-DE" dirty="0"/>
              <a:t> </a:t>
            </a:r>
            <a:r>
              <a:rPr lang="en-US" altLang="de-DE" dirty="0" err="1"/>
              <a:t>bestochen</a:t>
            </a:r>
            <a:r>
              <a:rPr lang="en-US" altLang="de-DE" dirty="0"/>
              <a:t>, um </a:t>
            </a:r>
            <a:r>
              <a:rPr lang="en-US" altLang="de-DE" dirty="0" err="1"/>
              <a:t>zuckerfreundliche</a:t>
            </a:r>
            <a:r>
              <a:rPr lang="en-US" altLang="de-DE" dirty="0"/>
              <a:t> </a:t>
            </a:r>
            <a:r>
              <a:rPr lang="en-US" altLang="de-DE" dirty="0" err="1"/>
              <a:t>Artikel</a:t>
            </a:r>
            <a:r>
              <a:rPr lang="en-US" altLang="de-DE" dirty="0"/>
              <a:t> </a:t>
            </a:r>
            <a:r>
              <a:rPr lang="en-US" altLang="de-DE" dirty="0" err="1"/>
              <a:t>zu</a:t>
            </a:r>
            <a:r>
              <a:rPr lang="en-US" altLang="de-DE" dirty="0"/>
              <a:t> </a:t>
            </a:r>
            <a:r>
              <a:rPr lang="en-US" altLang="de-DE" dirty="0" err="1"/>
              <a:t>lancieren</a:t>
            </a:r>
            <a:r>
              <a:rPr lang="en-US" alt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Cholesterin – Freund oder Feind?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100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Zucker = das neue Cholesterin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de-DE" dirty="0" err="1"/>
              <a:t>Folgen</a:t>
            </a:r>
            <a:r>
              <a:rPr lang="en-US" altLang="de-DE" dirty="0"/>
              <a:t>:</a:t>
            </a:r>
          </a:p>
          <a:p>
            <a:r>
              <a:rPr lang="en-US" altLang="de-DE" dirty="0"/>
              <a:t>Ab den 60er Jahren western diet </a:t>
            </a:r>
            <a:r>
              <a:rPr lang="en-US" altLang="de-DE" dirty="0" err="1"/>
              <a:t>mit</a:t>
            </a:r>
            <a:endParaRPr lang="en-US" altLang="de-DE" dirty="0"/>
          </a:p>
          <a:p>
            <a:r>
              <a:rPr lang="en-US" altLang="de-DE" dirty="0" err="1"/>
              <a:t>Wenig</a:t>
            </a:r>
            <a:r>
              <a:rPr lang="en-US" altLang="de-DE" dirty="0"/>
              <a:t> </a:t>
            </a:r>
            <a:r>
              <a:rPr lang="en-US" altLang="de-DE" dirty="0" err="1"/>
              <a:t>gesättigten</a:t>
            </a:r>
            <a:r>
              <a:rPr lang="en-US" altLang="de-DE" dirty="0"/>
              <a:t> </a:t>
            </a:r>
            <a:r>
              <a:rPr lang="en-US" altLang="de-DE" dirty="0" err="1"/>
              <a:t>Fettsäuren</a:t>
            </a:r>
            <a:endParaRPr lang="en-US" altLang="de-DE" dirty="0"/>
          </a:p>
          <a:p>
            <a:r>
              <a:rPr lang="en-US" altLang="de-DE" dirty="0" err="1"/>
              <a:t>Viel</a:t>
            </a:r>
            <a:r>
              <a:rPr lang="en-US" altLang="de-DE" dirty="0"/>
              <a:t> </a:t>
            </a:r>
            <a:r>
              <a:rPr lang="en-US" altLang="de-DE" dirty="0" err="1"/>
              <a:t>ungesättigten</a:t>
            </a:r>
            <a:r>
              <a:rPr lang="en-US" altLang="de-DE" dirty="0"/>
              <a:t> Omega-6-Fettsäuren</a:t>
            </a:r>
          </a:p>
          <a:p>
            <a:r>
              <a:rPr lang="en-US" altLang="de-DE" dirty="0" err="1"/>
              <a:t>Viel</a:t>
            </a:r>
            <a:r>
              <a:rPr lang="en-US" altLang="de-DE" dirty="0"/>
              <a:t> </a:t>
            </a:r>
            <a:r>
              <a:rPr lang="en-US" altLang="de-DE" dirty="0" err="1"/>
              <a:t>Kohlenhydraten</a:t>
            </a:r>
            <a:endParaRPr lang="en-US" altLang="de-DE" dirty="0"/>
          </a:p>
          <a:p>
            <a:r>
              <a:rPr lang="en-US" altLang="de-DE" dirty="0"/>
              <a:t>-&gt; </a:t>
            </a:r>
            <a:r>
              <a:rPr lang="en-US" altLang="de-DE" dirty="0" err="1"/>
              <a:t>dramatischer</a:t>
            </a:r>
            <a:r>
              <a:rPr lang="en-US" altLang="de-DE" dirty="0"/>
              <a:t> </a:t>
            </a:r>
            <a:r>
              <a:rPr lang="en-US" altLang="de-DE" dirty="0" err="1"/>
              <a:t>Anstieg</a:t>
            </a:r>
            <a:r>
              <a:rPr lang="en-US" altLang="de-DE" dirty="0"/>
              <a:t> von Diabetes und Krebs,</a:t>
            </a:r>
          </a:p>
          <a:p>
            <a:r>
              <a:rPr lang="en-US" altLang="de-DE" dirty="0" err="1"/>
              <a:t>aber</a:t>
            </a:r>
            <a:r>
              <a:rPr lang="en-US" altLang="de-DE" dirty="0"/>
              <a:t> </a:t>
            </a:r>
            <a:r>
              <a:rPr lang="en-US" altLang="de-DE" dirty="0" err="1"/>
              <a:t>nicht</a:t>
            </a:r>
            <a:r>
              <a:rPr lang="en-US" altLang="de-DE" dirty="0"/>
              <a:t> </a:t>
            </a:r>
            <a:r>
              <a:rPr lang="en-US" altLang="de-DE" dirty="0" err="1"/>
              <a:t>weniger</a:t>
            </a:r>
            <a:r>
              <a:rPr lang="en-US" altLang="de-DE" dirty="0"/>
              <a:t> KHK.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Cholesterin – Freund oder Feind?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292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Cholesterin-Paradox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Nunes JP: Statins and the cholesterol mortality paradox. Scott Med J. 2017 Feb;62(1):19-23. </a:t>
            </a:r>
            <a:r>
              <a:rPr lang="en-US" sz="2000" dirty="0" err="1"/>
              <a:t>doi</a:t>
            </a:r>
            <a:r>
              <a:rPr lang="en-US" sz="2000" dirty="0"/>
              <a:t>: 10.1177/0036933016681913. </a:t>
            </a:r>
            <a:r>
              <a:rPr lang="en-US" sz="2000" dirty="0" err="1"/>
              <a:t>Epub</a:t>
            </a:r>
            <a:r>
              <a:rPr lang="en-US" sz="2000" dirty="0"/>
              <a:t> 2016 Nov 26.</a:t>
            </a:r>
          </a:p>
          <a:p>
            <a:r>
              <a:rPr lang="en-US" dirty="0" err="1"/>
              <a:t>Primärpräventive</a:t>
            </a:r>
            <a:r>
              <a:rPr lang="en-US" dirty="0"/>
              <a:t> intensive </a:t>
            </a:r>
            <a:r>
              <a:rPr lang="en-US" dirty="0" err="1"/>
              <a:t>Cholesterinsenkung</a:t>
            </a:r>
            <a:r>
              <a:rPr lang="en-US" dirty="0"/>
              <a:t> -&gt;                               </a:t>
            </a:r>
            <a:r>
              <a:rPr lang="en-US" dirty="0" err="1"/>
              <a:t>weniger</a:t>
            </a:r>
            <a:r>
              <a:rPr lang="en-US" dirty="0"/>
              <a:t> </a:t>
            </a:r>
            <a:r>
              <a:rPr lang="en-US" dirty="0" err="1"/>
              <a:t>kardiovaskuläre</a:t>
            </a:r>
            <a:r>
              <a:rPr lang="en-US" dirty="0"/>
              <a:t> </a:t>
            </a:r>
            <a:r>
              <a:rPr lang="en-US" dirty="0" err="1"/>
              <a:t>Erkrankungen</a:t>
            </a:r>
            <a:endParaRPr lang="en-US" dirty="0"/>
          </a:p>
          <a:p>
            <a:r>
              <a:rPr lang="en-US" dirty="0"/>
              <a:t>Aber </a:t>
            </a:r>
            <a:r>
              <a:rPr lang="en-US" dirty="0" err="1"/>
              <a:t>Gesamtmortalität</a:t>
            </a:r>
            <a:r>
              <a:rPr lang="en-US" dirty="0"/>
              <a:t> </a:t>
            </a:r>
            <a:r>
              <a:rPr lang="en-US" dirty="0" err="1"/>
              <a:t>nicht</a:t>
            </a:r>
            <a:r>
              <a:rPr lang="en-US" dirty="0"/>
              <a:t> </a:t>
            </a:r>
            <a:r>
              <a:rPr lang="en-US" dirty="0" err="1"/>
              <a:t>beeinflusst</a:t>
            </a:r>
            <a:endParaRPr lang="en-US" dirty="0"/>
          </a:p>
          <a:p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Nebenwirkungen</a:t>
            </a:r>
            <a:r>
              <a:rPr lang="en-US" dirty="0"/>
              <a:t> von </a:t>
            </a:r>
            <a:r>
              <a:rPr lang="en-US" dirty="0" err="1"/>
              <a:t>Statinen</a:t>
            </a:r>
            <a:r>
              <a:rPr lang="en-US" dirty="0"/>
              <a:t>?</a:t>
            </a:r>
          </a:p>
          <a:p>
            <a:r>
              <a:rPr lang="en-US" dirty="0" err="1"/>
              <a:t>Myopathien</a:t>
            </a:r>
            <a:r>
              <a:rPr lang="en-US" dirty="0"/>
              <a:t>? Diabetes?</a:t>
            </a:r>
          </a:p>
          <a:p>
            <a:r>
              <a:rPr lang="en-US" dirty="0"/>
              <a:t>-&gt; es </a:t>
            </a:r>
            <a:r>
              <a:rPr lang="en-US" dirty="0" err="1"/>
              <a:t>soll</a:t>
            </a:r>
            <a:r>
              <a:rPr lang="en-US" dirty="0"/>
              <a:t> </a:t>
            </a:r>
            <a:r>
              <a:rPr lang="en-US" dirty="0" err="1"/>
              <a:t>im</a:t>
            </a:r>
            <a:r>
              <a:rPr lang="en-US" dirty="0"/>
              <a:t> </a:t>
            </a:r>
            <a:r>
              <a:rPr lang="en-US" dirty="0" err="1"/>
              <a:t>Einzelfall</a:t>
            </a:r>
            <a:r>
              <a:rPr lang="en-US" dirty="0"/>
              <a:t> </a:t>
            </a:r>
            <a:r>
              <a:rPr lang="en-US" dirty="0" err="1"/>
              <a:t>entschieden</a:t>
            </a:r>
            <a:r>
              <a:rPr lang="en-US" dirty="0"/>
              <a:t> </a:t>
            </a:r>
            <a:r>
              <a:rPr lang="en-US" dirty="0" err="1"/>
              <a:t>werden</a:t>
            </a:r>
            <a:r>
              <a:rPr lang="en-US" dirty="0"/>
              <a:t>!</a:t>
            </a:r>
          </a:p>
          <a:p>
            <a:endParaRPr lang="en-US" b="1" dirty="0"/>
          </a:p>
          <a:p>
            <a:endParaRPr lang="en-US" alt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Cholesterin – Freund oder Feind?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9499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Cholesterin und Regression von KHK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Watanabe T, Ando K, </a:t>
            </a:r>
            <a:r>
              <a:rPr lang="de-DE" sz="2000" dirty="0" err="1"/>
              <a:t>Daidoji</a:t>
            </a:r>
            <a:r>
              <a:rPr lang="de-DE" sz="2000" dirty="0"/>
              <a:t> H, </a:t>
            </a:r>
            <a:r>
              <a:rPr lang="de-DE" sz="2000" dirty="0" err="1"/>
              <a:t>Otaki</a:t>
            </a:r>
            <a:r>
              <a:rPr lang="de-DE" sz="2000" dirty="0"/>
              <a:t> Y, </a:t>
            </a:r>
            <a:r>
              <a:rPr lang="de-DE" sz="2000" dirty="0" err="1"/>
              <a:t>Sugawara</a:t>
            </a:r>
            <a:r>
              <a:rPr lang="de-DE" sz="2000" dirty="0"/>
              <a:t> S, Matsui M, </a:t>
            </a:r>
            <a:r>
              <a:rPr lang="de-DE" sz="2000" dirty="0" err="1"/>
              <a:t>Ikeno</a:t>
            </a:r>
            <a:r>
              <a:rPr lang="de-DE" sz="2000" dirty="0"/>
              <a:t> E, </a:t>
            </a:r>
            <a:r>
              <a:rPr lang="de-DE" sz="2000" dirty="0" err="1"/>
              <a:t>Hirono</a:t>
            </a:r>
            <a:r>
              <a:rPr lang="de-DE" sz="2000" dirty="0"/>
              <a:t> O, </a:t>
            </a:r>
            <a:r>
              <a:rPr lang="de-DE" sz="2000" dirty="0" err="1"/>
              <a:t>Miyawaki</a:t>
            </a:r>
            <a:r>
              <a:rPr lang="de-DE" sz="2000" dirty="0"/>
              <a:t> H, </a:t>
            </a:r>
            <a:r>
              <a:rPr lang="de-DE" sz="2000" dirty="0" err="1"/>
              <a:t>Yashiro</a:t>
            </a:r>
            <a:r>
              <a:rPr lang="de-DE" sz="2000" dirty="0"/>
              <a:t> Y, </a:t>
            </a:r>
            <a:r>
              <a:rPr lang="de-DE" sz="2000" dirty="0" err="1"/>
              <a:t>Nishiyama</a:t>
            </a:r>
            <a:r>
              <a:rPr lang="de-DE" sz="2000" dirty="0"/>
              <a:t> S, </a:t>
            </a:r>
            <a:r>
              <a:rPr lang="de-DE" sz="2000" dirty="0" err="1"/>
              <a:t>Arimoto</a:t>
            </a:r>
            <a:r>
              <a:rPr lang="de-DE" sz="2000" dirty="0"/>
              <a:t> T, Takahashi H, </a:t>
            </a:r>
            <a:r>
              <a:rPr lang="de-DE" sz="2000" dirty="0" err="1"/>
              <a:t>Shishido</a:t>
            </a:r>
            <a:r>
              <a:rPr lang="de-DE" sz="2000" dirty="0"/>
              <a:t> T, </a:t>
            </a:r>
            <a:r>
              <a:rPr lang="de-DE" sz="2000" dirty="0" err="1"/>
              <a:t>Miyashita</a:t>
            </a:r>
            <a:r>
              <a:rPr lang="de-DE" sz="2000" dirty="0"/>
              <a:t> T, </a:t>
            </a:r>
            <a:r>
              <a:rPr lang="de-DE" sz="2000" dirty="0" err="1"/>
              <a:t>Miyamoto</a:t>
            </a:r>
            <a:r>
              <a:rPr lang="de-DE" sz="2000" dirty="0"/>
              <a:t> T, Kubota I; CHERRY </a:t>
            </a:r>
            <a:r>
              <a:rPr lang="de-DE" sz="2000" dirty="0" err="1"/>
              <a:t>study</a:t>
            </a:r>
            <a:r>
              <a:rPr lang="de-DE" sz="2000" dirty="0"/>
              <a:t> </a:t>
            </a:r>
            <a:r>
              <a:rPr lang="de-DE" sz="2000" dirty="0" err="1"/>
              <a:t>investigators</a:t>
            </a:r>
            <a:r>
              <a:rPr lang="de-DE" sz="2000" dirty="0"/>
              <a:t>: A </a:t>
            </a:r>
            <a:r>
              <a:rPr lang="de-DE" sz="2000" dirty="0" err="1"/>
              <a:t>randomized</a:t>
            </a:r>
            <a:r>
              <a:rPr lang="de-DE" sz="2000" dirty="0"/>
              <a:t> </a:t>
            </a:r>
            <a:r>
              <a:rPr lang="de-DE" sz="2000" dirty="0" err="1"/>
              <a:t>controlled</a:t>
            </a:r>
            <a:r>
              <a:rPr lang="de-DE" sz="2000" dirty="0"/>
              <a:t> </a:t>
            </a:r>
            <a:r>
              <a:rPr lang="de-DE" sz="2000" dirty="0" err="1"/>
              <a:t>trial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eicosapentaenoic</a:t>
            </a:r>
            <a:r>
              <a:rPr lang="de-DE" sz="2000" dirty="0"/>
              <a:t> </a:t>
            </a:r>
            <a:r>
              <a:rPr lang="de-DE" sz="2000" dirty="0" err="1"/>
              <a:t>acid</a:t>
            </a:r>
            <a:r>
              <a:rPr lang="de-DE" sz="2000" dirty="0"/>
              <a:t> in </a:t>
            </a:r>
            <a:r>
              <a:rPr lang="de-DE" sz="2000" dirty="0" err="1"/>
              <a:t>patients</a:t>
            </a:r>
            <a:r>
              <a:rPr lang="de-DE" sz="2000" dirty="0"/>
              <a:t> </a:t>
            </a:r>
            <a:r>
              <a:rPr lang="de-DE" sz="2000" dirty="0" err="1"/>
              <a:t>with</a:t>
            </a:r>
            <a:r>
              <a:rPr lang="de-DE" sz="2000" dirty="0"/>
              <a:t> </a:t>
            </a:r>
            <a:r>
              <a:rPr lang="de-DE" sz="2000" dirty="0" err="1"/>
              <a:t>coronary</a:t>
            </a:r>
            <a:r>
              <a:rPr lang="de-DE" sz="2000" dirty="0"/>
              <a:t> </a:t>
            </a:r>
            <a:r>
              <a:rPr lang="de-DE" sz="2000" dirty="0" err="1"/>
              <a:t>heart</a:t>
            </a:r>
            <a:r>
              <a:rPr lang="de-DE" sz="2000" dirty="0"/>
              <a:t> </a:t>
            </a:r>
            <a:r>
              <a:rPr lang="de-DE" sz="2000" dirty="0" err="1"/>
              <a:t>disease</a:t>
            </a:r>
            <a:r>
              <a:rPr lang="de-DE" sz="2000" dirty="0"/>
              <a:t> on </a:t>
            </a:r>
            <a:r>
              <a:rPr lang="de-DE" sz="2000" dirty="0" err="1"/>
              <a:t>statins</a:t>
            </a:r>
            <a:r>
              <a:rPr lang="de-DE" sz="2000" dirty="0"/>
              <a:t>. J </a:t>
            </a:r>
            <a:r>
              <a:rPr lang="de-DE" sz="2000" dirty="0" err="1"/>
              <a:t>Cardiol</a:t>
            </a:r>
            <a:r>
              <a:rPr lang="de-DE" sz="2000" dirty="0"/>
              <a:t>. 2017 </a:t>
            </a:r>
            <a:r>
              <a:rPr lang="de-DE" sz="2000" dirty="0" err="1"/>
              <a:t>Dec</a:t>
            </a:r>
            <a:r>
              <a:rPr lang="de-DE" sz="2000" dirty="0"/>
              <a:t>; 70(6):537-544. </a:t>
            </a:r>
            <a:r>
              <a:rPr lang="de-DE" sz="2000" dirty="0" err="1"/>
              <a:t>doi</a:t>
            </a:r>
            <a:r>
              <a:rPr lang="de-DE" sz="2000" dirty="0"/>
              <a:t>: 10.1016/j.jjcc.2017.07.007. </a:t>
            </a:r>
            <a:r>
              <a:rPr lang="de-DE" sz="2000" dirty="0" err="1"/>
              <a:t>Epub</a:t>
            </a:r>
            <a:r>
              <a:rPr lang="de-DE" sz="2000" dirty="0"/>
              <a:t> 2017 Aug 31.</a:t>
            </a:r>
            <a:endParaRPr lang="en-US" sz="2000" dirty="0"/>
          </a:p>
          <a:p>
            <a:r>
              <a:rPr lang="en-US" dirty="0"/>
              <a:t>133 </a:t>
            </a:r>
            <a:r>
              <a:rPr lang="en-US" dirty="0" err="1"/>
              <a:t>Patienten</a:t>
            </a:r>
            <a:r>
              <a:rPr lang="en-US" dirty="0"/>
              <a:t> </a:t>
            </a:r>
            <a:r>
              <a:rPr lang="en-US" dirty="0" err="1"/>
              <a:t>nach</a:t>
            </a:r>
            <a:r>
              <a:rPr lang="en-US" dirty="0"/>
              <a:t> PTCA</a:t>
            </a:r>
          </a:p>
          <a:p>
            <a:r>
              <a:rPr lang="en-US" dirty="0"/>
              <a:t>Statin, ASS, Clopidogrel</a:t>
            </a:r>
          </a:p>
          <a:p>
            <a:r>
              <a:rPr lang="en-US" dirty="0" err="1"/>
              <a:t>Entweder</a:t>
            </a:r>
            <a:r>
              <a:rPr lang="en-US" dirty="0"/>
              <a:t> 1800 mg EPA </a:t>
            </a:r>
            <a:r>
              <a:rPr lang="en-US" dirty="0" err="1"/>
              <a:t>oder</a:t>
            </a:r>
            <a:r>
              <a:rPr lang="en-US" dirty="0"/>
              <a:t> Placebo</a:t>
            </a:r>
          </a:p>
          <a:p>
            <a:r>
              <a:rPr lang="en-US" dirty="0" err="1"/>
              <a:t>Kann</a:t>
            </a:r>
            <a:r>
              <a:rPr lang="en-US" dirty="0"/>
              <a:t> Omega-3 </a:t>
            </a:r>
            <a:r>
              <a:rPr lang="en-US" dirty="0" err="1"/>
              <a:t>noch</a:t>
            </a:r>
            <a:r>
              <a:rPr lang="en-US" dirty="0"/>
              <a:t> </a:t>
            </a:r>
            <a:r>
              <a:rPr lang="en-US" dirty="0" err="1"/>
              <a:t>etwas</a:t>
            </a:r>
            <a:r>
              <a:rPr lang="en-US" dirty="0"/>
              <a:t> </a:t>
            </a:r>
            <a:r>
              <a:rPr lang="en-US" dirty="0" err="1"/>
              <a:t>bringen</a:t>
            </a:r>
            <a:r>
              <a:rPr lang="en-US" dirty="0"/>
              <a:t>, </a:t>
            </a:r>
            <a:r>
              <a:rPr lang="en-US" dirty="0" err="1"/>
              <a:t>wenn</a:t>
            </a:r>
            <a:r>
              <a:rPr lang="en-US" dirty="0"/>
              <a:t> KHK-</a:t>
            </a:r>
            <a:r>
              <a:rPr lang="en-US" dirty="0" err="1"/>
              <a:t>Patienten</a:t>
            </a:r>
            <a:r>
              <a:rPr lang="en-US" dirty="0"/>
              <a:t> optimal </a:t>
            </a:r>
            <a:r>
              <a:rPr lang="en-US" dirty="0" err="1"/>
              <a:t>therapiert</a:t>
            </a:r>
            <a:r>
              <a:rPr lang="en-US" dirty="0"/>
              <a:t> </a:t>
            </a:r>
            <a:r>
              <a:rPr lang="en-US" dirty="0" err="1"/>
              <a:t>sind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b="1" dirty="0"/>
          </a:p>
          <a:p>
            <a:endParaRPr lang="en-US" alt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Cholesterin – Freund oder Feind?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530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720080"/>
          </a:xfrm>
        </p:spPr>
        <p:txBody>
          <a:bodyPr/>
          <a:lstStyle/>
          <a:p>
            <a:r>
              <a:rPr lang="de-DE" dirty="0"/>
              <a:t>Cholesterin und Regression von KHK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Cholesterin – Freund oder Feind?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pPr/>
              <a:t>19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26C0E286-A52A-4CAE-9F56-9BD9CFF7D6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37" t="16237" r="44488" b="33853"/>
          <a:stretch/>
        </p:blipFill>
        <p:spPr>
          <a:xfrm>
            <a:off x="1475656" y="1268760"/>
            <a:ext cx="6192688" cy="5013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75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Grundlagen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Was macht eigentlich Cholesterin?</a:t>
            </a:r>
          </a:p>
          <a:p>
            <a:r>
              <a:rPr lang="de-DE" dirty="0"/>
              <a:t>-&gt; Vitamin D-Synthese</a:t>
            </a:r>
          </a:p>
          <a:p>
            <a:r>
              <a:rPr lang="de-DE" dirty="0"/>
              <a:t>Gallensäuren</a:t>
            </a:r>
          </a:p>
          <a:p>
            <a:r>
              <a:rPr lang="de-DE" dirty="0"/>
              <a:t>Bestandteil aller Zellmembranen</a:t>
            </a:r>
          </a:p>
          <a:p>
            <a:r>
              <a:rPr lang="de-DE" dirty="0"/>
              <a:t>Ca. 150 g Cholesterin Gesamtbestand</a:t>
            </a:r>
          </a:p>
          <a:p>
            <a:r>
              <a:rPr lang="de-DE" dirty="0"/>
              <a:t>„Nur 5-10 g“ davon im Blut</a:t>
            </a:r>
          </a:p>
          <a:p>
            <a:r>
              <a:rPr lang="de-DE" dirty="0"/>
              <a:t>Ein großer Teil im ZNS</a:t>
            </a:r>
          </a:p>
          <a:p>
            <a:r>
              <a:rPr lang="de-DE" dirty="0"/>
              <a:t>-&gt; Hormonsynthese: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Cholesterin – Freund oder Feind?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994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Cholesterin und Regression von KHK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Cholesterin – Freund oder Feind?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pPr/>
              <a:t>20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xmlns="" id="{52256CD6-3594-4530-B182-E0ADF073D7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0" t="45596" r="42125" b="25045"/>
          <a:stretch/>
        </p:blipFill>
        <p:spPr>
          <a:xfrm>
            <a:off x="251520" y="2204864"/>
            <a:ext cx="8550950" cy="342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19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muss gesenkt werden?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der </a:t>
            </a:r>
            <a:r>
              <a:rPr lang="en-US" dirty="0" err="1"/>
              <a:t>sekundären</a:t>
            </a:r>
            <a:r>
              <a:rPr lang="en-US" dirty="0"/>
              <a:t> </a:t>
            </a:r>
            <a:r>
              <a:rPr lang="en-US" dirty="0" err="1"/>
              <a:t>Prävention</a:t>
            </a:r>
            <a:r>
              <a:rPr lang="en-US" dirty="0"/>
              <a:t> von KHK </a:t>
            </a:r>
            <a:r>
              <a:rPr lang="en-US" dirty="0" err="1"/>
              <a:t>Nutzen</a:t>
            </a:r>
            <a:endParaRPr lang="en-US" dirty="0"/>
          </a:p>
          <a:p>
            <a:r>
              <a:rPr lang="en-US" dirty="0"/>
              <a:t>Wohl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pleiotrope</a:t>
            </a:r>
            <a:r>
              <a:rPr lang="en-US" dirty="0"/>
              <a:t> </a:t>
            </a:r>
            <a:r>
              <a:rPr lang="en-US" dirty="0" err="1"/>
              <a:t>Effekte</a:t>
            </a:r>
            <a:r>
              <a:rPr lang="en-US" dirty="0"/>
              <a:t> </a:t>
            </a:r>
            <a:r>
              <a:rPr lang="en-US" dirty="0" err="1"/>
              <a:t>wie</a:t>
            </a:r>
            <a:endParaRPr lang="en-US" dirty="0"/>
          </a:p>
          <a:p>
            <a:pPr lvl="1"/>
            <a:r>
              <a:rPr lang="en-US" dirty="0" err="1"/>
              <a:t>Thromobozytenaggregationshemmende</a:t>
            </a:r>
            <a:r>
              <a:rPr lang="en-US" dirty="0"/>
              <a:t> </a:t>
            </a:r>
            <a:r>
              <a:rPr lang="en-US" dirty="0" err="1"/>
              <a:t>Wirkung</a:t>
            </a:r>
            <a:endParaRPr lang="en-US" dirty="0"/>
          </a:p>
          <a:p>
            <a:pPr lvl="1"/>
            <a:r>
              <a:rPr lang="en-US" dirty="0"/>
              <a:t>Anti-Oxidation</a:t>
            </a:r>
          </a:p>
          <a:p>
            <a:pPr lvl="1"/>
            <a:r>
              <a:rPr lang="en-US" dirty="0" err="1"/>
              <a:t>Plaquestabilisation</a:t>
            </a:r>
            <a:endParaRPr lang="en-US" dirty="0"/>
          </a:p>
          <a:p>
            <a:r>
              <a:rPr lang="en-US" dirty="0" err="1"/>
              <a:t>Cholesterinsenkung</a:t>
            </a:r>
            <a:r>
              <a:rPr lang="en-US" dirty="0"/>
              <a:t> </a:t>
            </a:r>
            <a:r>
              <a:rPr lang="en-US" dirty="0" err="1"/>
              <a:t>nur</a:t>
            </a:r>
            <a:r>
              <a:rPr lang="en-US" dirty="0"/>
              <a:t> </a:t>
            </a:r>
            <a:r>
              <a:rPr lang="en-US" dirty="0" err="1"/>
              <a:t>Nebenwirkung</a:t>
            </a:r>
            <a:r>
              <a:rPr lang="en-US" dirty="0"/>
              <a:t> der </a:t>
            </a:r>
            <a:r>
              <a:rPr lang="en-US" dirty="0" err="1"/>
              <a:t>Statine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b="1" dirty="0"/>
          </a:p>
          <a:p>
            <a:endParaRPr lang="en-US" alt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Cholesterin – Freund oder Feind?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164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muss gesenkt werden?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Risikorechner</a:t>
            </a:r>
            <a:endParaRPr lang="en-US" dirty="0"/>
          </a:p>
          <a:p>
            <a:r>
              <a:rPr lang="en-US" dirty="0">
                <a:hlinkClick r:id="rId2"/>
              </a:rPr>
              <a:t>https://www.agla.ch/risikoberechnung/agla-risikorechner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https://arriba-hausarzt.de/</a:t>
            </a:r>
            <a:endParaRPr lang="en-US" dirty="0"/>
          </a:p>
          <a:p>
            <a:r>
              <a:rPr lang="en-US" dirty="0">
                <a:hlinkClick r:id="rId4"/>
              </a:rPr>
              <a:t>https://www.assmann-stiftung.de/procam-tests/</a:t>
            </a:r>
            <a:endParaRPr lang="en-US" dirty="0"/>
          </a:p>
          <a:p>
            <a:r>
              <a:rPr lang="en-US" dirty="0" err="1"/>
              <a:t>Beispiel</a:t>
            </a:r>
            <a:r>
              <a:rPr lang="en-US" dirty="0"/>
              <a:t>:</a:t>
            </a:r>
          </a:p>
          <a:p>
            <a:r>
              <a:rPr lang="en-US" dirty="0"/>
              <a:t>50 Jahre, LDL 200 mg/dl (=5,3 mmol/l), HDL 50 mg/dl (=1,3 mmol/l), </a:t>
            </a:r>
            <a:r>
              <a:rPr lang="en-US" dirty="0" err="1"/>
              <a:t>Trigl</a:t>
            </a:r>
            <a:r>
              <a:rPr lang="en-US" dirty="0"/>
              <a:t>. 300 mg/dl (=3,4 mmol/l)</a:t>
            </a:r>
          </a:p>
          <a:p>
            <a:r>
              <a:rPr lang="en-US" dirty="0"/>
              <a:t>Neg. </a:t>
            </a:r>
            <a:r>
              <a:rPr lang="en-US" dirty="0" err="1"/>
              <a:t>Familienanamnese</a:t>
            </a:r>
            <a:r>
              <a:rPr lang="en-US" dirty="0"/>
              <a:t>, RR 120 mg/dl</a:t>
            </a:r>
          </a:p>
          <a:p>
            <a:r>
              <a:rPr lang="en-US" dirty="0" err="1"/>
              <a:t>Kein</a:t>
            </a:r>
            <a:r>
              <a:rPr lang="en-US" dirty="0"/>
              <a:t> Diabetes, </a:t>
            </a:r>
            <a:r>
              <a:rPr lang="en-US" dirty="0" err="1"/>
              <a:t>Nichtraucher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alt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Cholesterin – Freund oder Feind?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526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 muss gesenkt werden?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1520" y="1340768"/>
            <a:ext cx="5184576" cy="4896544"/>
          </a:xfrm>
        </p:spPr>
        <p:txBody>
          <a:bodyPr>
            <a:norm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Mann: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                                          Frau: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/>
          </a:p>
          <a:p>
            <a:endParaRPr lang="en-US" alt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Cholesterin – Freund oder Feind?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pPr/>
              <a:t>23</a:t>
            </a:fld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xmlns="" id="{5A6643C4-D187-43C8-93B5-417FB4B3791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512" t="35177" r="20863" b="20353"/>
          <a:stretch/>
        </p:blipFill>
        <p:spPr>
          <a:xfrm>
            <a:off x="2051720" y="1330788"/>
            <a:ext cx="3024336" cy="302433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xmlns="" id="{0C784705-F112-423E-90E3-DFB8B1383D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12" t="35177" r="20863" b="23318"/>
          <a:stretch/>
        </p:blipFill>
        <p:spPr>
          <a:xfrm>
            <a:off x="5436096" y="3117735"/>
            <a:ext cx="3312368" cy="309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74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Weiterführende Literatur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Cholesterin – Freund oder Feind?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pPr/>
              <a:t>24</a:t>
            </a:fld>
            <a:endParaRPr lang="de-DE"/>
          </a:p>
        </p:txBody>
      </p:sp>
      <p:pic>
        <p:nvPicPr>
          <p:cNvPr id="8" name="Picture 4" descr="https://images-na.ssl-images-amazon.com/images/I/41Gn0vYPCDL._SX324_BO1,204,203,200_.jpg">
            <a:extLst>
              <a:ext uri="{FF2B5EF4-FFF2-40B4-BE49-F238E27FC236}">
                <a16:creationId xmlns:a16="http://schemas.microsoft.com/office/drawing/2014/main" xmlns="" id="{174809A0-0E0D-4B75-B8C8-3D4E9C91A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591" y="1404150"/>
            <a:ext cx="3110785" cy="476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ecx.images-amazon.com/images/I/51obMb4cVEL._SX367_BO1,204,203,200_.jpg">
            <a:extLst>
              <a:ext uri="{FF2B5EF4-FFF2-40B4-BE49-F238E27FC236}">
                <a16:creationId xmlns:a16="http://schemas.microsoft.com/office/drawing/2014/main" xmlns="" id="{EBD1A2B2-F0D5-4521-B0CD-60C4B6D782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13" y="1412776"/>
            <a:ext cx="35147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211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Weiterführende Literatur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Cholesterin – Freund oder Feind?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pPr/>
              <a:t>25</a:t>
            </a:fld>
            <a:endParaRPr lang="de-DE"/>
          </a:p>
        </p:txBody>
      </p:sp>
      <p:pic>
        <p:nvPicPr>
          <p:cNvPr id="7" name="Picture 6" descr="https://images-na.ssl-images-amazon.com/images/I/51PPYSu4J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64532"/>
            <a:ext cx="2736304" cy="425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Vitamine, Mineralstoffe und Spurenelemente: ErnÃ¤hrung, Diagnostik und NÃ¤hrstofftherapie von [Schmiedel, Volker]">
            <a:extLst>
              <a:ext uri="{FF2B5EF4-FFF2-40B4-BE49-F238E27FC236}">
                <a16:creationId xmlns:a16="http://schemas.microsoft.com/office/drawing/2014/main" xmlns="" id="{888F9AA8-97AB-4E85-9D4F-43462E2E6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7" y="1664531"/>
            <a:ext cx="2990790" cy="4236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74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Weiterführende Literatur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Cholesterin – Freund oder Feind?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pPr/>
              <a:t>26</a:t>
            </a:fld>
            <a:endParaRPr lang="de-DE"/>
          </a:p>
        </p:txBody>
      </p:sp>
      <p:pic>
        <p:nvPicPr>
          <p:cNvPr id="8" name="Picture 5" descr="41EgQYW84FL">
            <a:extLst>
              <a:ext uri="{FF2B5EF4-FFF2-40B4-BE49-F238E27FC236}">
                <a16:creationId xmlns:a16="http://schemas.microsoft.com/office/drawing/2014/main" xmlns="" id="{20BCC770-9E7C-4A49-8B62-657FB0D29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5" r="16389"/>
          <a:stretch>
            <a:fillRect/>
          </a:stretch>
        </p:blipFill>
        <p:spPr bwMode="auto">
          <a:xfrm>
            <a:off x="1043608" y="1340544"/>
            <a:ext cx="3292475" cy="47529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9">
            <a:extLst>
              <a:ext uri="{FF2B5EF4-FFF2-40B4-BE49-F238E27FC236}">
                <a16:creationId xmlns:a16="http://schemas.microsoft.com/office/drawing/2014/main" xmlns="" id="{84799F2F-5643-4B57-BB07-9512DD8F2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5" t="43622" r="40163" b="1077"/>
          <a:stretch>
            <a:fillRect/>
          </a:stretch>
        </p:blipFill>
        <p:spPr bwMode="auto">
          <a:xfrm>
            <a:off x="5508104" y="2002532"/>
            <a:ext cx="249541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537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Weiterführende Literatur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Cholesterin – Freund oder Feind?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pPr/>
              <a:t>27</a:t>
            </a:fld>
            <a:endParaRPr lang="de-DE"/>
          </a:p>
        </p:txBody>
      </p:sp>
      <p:pic>
        <p:nvPicPr>
          <p:cNvPr id="7" name="Picture 13">
            <a:extLst>
              <a:ext uri="{FF2B5EF4-FFF2-40B4-BE49-F238E27FC236}">
                <a16:creationId xmlns:a16="http://schemas.microsoft.com/office/drawing/2014/main" xmlns="" id="{672728EA-3B5E-4242-81AC-243AFB7D8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9" r="14540"/>
          <a:stretch>
            <a:fillRect/>
          </a:stretch>
        </p:blipFill>
        <p:spPr bwMode="auto">
          <a:xfrm>
            <a:off x="683568" y="1315938"/>
            <a:ext cx="3543300" cy="480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https://images-na.ssl-images-amazon.com/images/I/41itYA3L2OL._SX367_BO1,204,203,200_.jpg">
            <a:extLst>
              <a:ext uri="{FF2B5EF4-FFF2-40B4-BE49-F238E27FC236}">
                <a16:creationId xmlns:a16="http://schemas.microsoft.com/office/drawing/2014/main" xmlns="" id="{B4231B08-62E6-4191-9148-56416B71EB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15938"/>
            <a:ext cx="3551116" cy="480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903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Weiterführende Literatur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Cholesterin – Freund oder Feind?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pPr/>
              <a:t>28</a:t>
            </a:fld>
            <a:endParaRPr lang="de-DE"/>
          </a:p>
        </p:txBody>
      </p:sp>
      <p:pic>
        <p:nvPicPr>
          <p:cNvPr id="8" name="Picture 5">
            <a:extLst>
              <a:ext uri="{FF2B5EF4-FFF2-40B4-BE49-F238E27FC236}">
                <a16:creationId xmlns:a16="http://schemas.microsoft.com/office/drawing/2014/main" xmlns="" id="{7A59DAE5-9D64-411A-B9AC-BF5A8D3E0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0" r="13800"/>
          <a:stretch>
            <a:fillRect/>
          </a:stretch>
        </p:blipFill>
        <p:spPr bwMode="auto">
          <a:xfrm>
            <a:off x="876868" y="1355625"/>
            <a:ext cx="3529012" cy="47625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418Vl2CWxxL">
            <a:extLst>
              <a:ext uri="{FF2B5EF4-FFF2-40B4-BE49-F238E27FC236}">
                <a16:creationId xmlns:a16="http://schemas.microsoft.com/office/drawing/2014/main" xmlns="" id="{3518ACDE-EEEB-40A1-9EF0-29453D5D0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40" r="13242"/>
          <a:stretch>
            <a:fillRect/>
          </a:stretch>
        </p:blipFill>
        <p:spPr bwMode="auto">
          <a:xfrm>
            <a:off x="5056398" y="1340544"/>
            <a:ext cx="3484562" cy="47529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691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Danke für die Aufmerksamkeit!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710" y="2132856"/>
            <a:ext cx="3456384" cy="30006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Dr. Volker Schmiedel</a:t>
            </a:r>
          </a:p>
          <a:p>
            <a:pPr marL="0" indent="0">
              <a:buNone/>
            </a:pPr>
            <a:r>
              <a:rPr lang="de-DE" sz="2400" dirty="0">
                <a:hlinkClick r:id="rId2"/>
              </a:rPr>
              <a:t>www.dr-schmiedel.de</a:t>
            </a:r>
            <a:endParaRPr lang="de-DE" sz="2400" dirty="0"/>
          </a:p>
          <a:p>
            <a:pPr marL="0" indent="0">
              <a:buNone/>
            </a:pPr>
            <a:r>
              <a:rPr lang="de-DE" dirty="0"/>
              <a:t>Praxis </a:t>
            </a:r>
            <a:r>
              <a:rPr lang="de-DE" sz="2800" dirty="0" err="1"/>
              <a:t>Paramed</a:t>
            </a:r>
            <a:r>
              <a:rPr lang="de-DE" sz="2800" dirty="0"/>
              <a:t> Baar</a:t>
            </a:r>
            <a:r>
              <a:rPr lang="de-DE" dirty="0"/>
              <a:t>/</a:t>
            </a:r>
            <a:r>
              <a:rPr lang="de-DE" sz="2800" dirty="0"/>
              <a:t>CH</a:t>
            </a:r>
          </a:p>
          <a:p>
            <a:pPr marL="0" indent="0">
              <a:buNone/>
            </a:pPr>
            <a:r>
              <a:rPr lang="de-DE" sz="2400" dirty="0">
                <a:hlinkClick r:id="rId3"/>
              </a:rPr>
              <a:t>v.schmiedel@paramed.ch</a:t>
            </a:r>
            <a:endParaRPr lang="de-DE" sz="2400" dirty="0"/>
          </a:p>
          <a:p>
            <a:pPr marL="0" indent="0">
              <a:buNone/>
            </a:pPr>
            <a:r>
              <a:rPr lang="de-DE" sz="2400" dirty="0">
                <a:hlinkClick r:id="rId4"/>
              </a:rPr>
              <a:t>www.paramed.ch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</p:txBody>
      </p:sp>
      <p:pic>
        <p:nvPicPr>
          <p:cNvPr id="7" name="Inhaltsplatzhalter 5">
            <a:extLst>
              <a:ext uri="{FF2B5EF4-FFF2-40B4-BE49-F238E27FC236}">
                <a16:creationId xmlns:a16="http://schemas.microsoft.com/office/drawing/2014/main" xmlns="" id="{A0DC02D5-6938-46C5-8E1A-56EF0DD3AA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06" y="1844824"/>
            <a:ext cx="5078069" cy="3384376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xmlns="" id="{15B89C14-F7EF-46B6-AB4D-1F8C48F51EA2}"/>
              </a:ext>
            </a:extLst>
          </p:cNvPr>
          <p:cNvSpPr/>
          <p:nvPr/>
        </p:nvSpPr>
        <p:spPr>
          <a:xfrm>
            <a:off x="2195736" y="6412686"/>
            <a:ext cx="33038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solidFill>
                  <a:schemeClr val="bg2"/>
                </a:solidFill>
              </a:rPr>
              <a:t>Cholesterin – Freund oder Feind?</a:t>
            </a:r>
          </a:p>
        </p:txBody>
      </p:sp>
    </p:spTree>
    <p:extLst>
      <p:ext uri="{BB962C8B-B14F-4D97-AF65-F5344CB8AC3E}">
        <p14:creationId xmlns:p14="http://schemas.microsoft.com/office/powerpoint/2010/main" val="14299671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Freund oder Feind?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Ganz klare Antwort:</a:t>
            </a:r>
          </a:p>
          <a:p>
            <a:r>
              <a:rPr lang="de-DE" dirty="0"/>
              <a:t>Ein sehr guter und wichtiger Freund!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Cholesterin – Freund oder Feind?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580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böse Cholesterin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err="1"/>
              <a:t>Anitschkow</a:t>
            </a:r>
            <a:r>
              <a:rPr lang="de-DE" sz="2000" dirty="0"/>
              <a:t> N, </a:t>
            </a:r>
            <a:r>
              <a:rPr lang="de-DE" sz="2000" dirty="0" err="1"/>
              <a:t>Chalatow</a:t>
            </a:r>
            <a:r>
              <a:rPr lang="de-DE" sz="2000" dirty="0"/>
              <a:t> S: Über experimentelle Cholesterinsteatose und ihre Bedeutung für die Entstehung einiger pathologischer Prozesse. </a:t>
            </a:r>
            <a:r>
              <a:rPr lang="de-DE" sz="2000" dirty="0" err="1"/>
              <a:t>Centralbl</a:t>
            </a:r>
            <a:r>
              <a:rPr lang="de-DE" sz="2000" dirty="0"/>
              <a:t> </a:t>
            </a:r>
            <a:r>
              <a:rPr lang="de-DE" sz="2000" dirty="0" err="1"/>
              <a:t>Allg</a:t>
            </a:r>
            <a:r>
              <a:rPr lang="de-DE" sz="2000" dirty="0"/>
              <a:t> </a:t>
            </a:r>
            <a:r>
              <a:rPr lang="de-DE" sz="2000" dirty="0" err="1"/>
              <a:t>Pathol</a:t>
            </a:r>
            <a:r>
              <a:rPr lang="de-DE" sz="2000" dirty="0"/>
              <a:t> </a:t>
            </a:r>
            <a:r>
              <a:rPr lang="de-DE" sz="2000" dirty="0" err="1"/>
              <a:t>Pathol</a:t>
            </a:r>
            <a:r>
              <a:rPr lang="de-DE" sz="2000" dirty="0"/>
              <a:t> Anatomie 1913; 14: 1–9.</a:t>
            </a:r>
          </a:p>
          <a:p>
            <a:r>
              <a:rPr lang="de-DE" dirty="0"/>
              <a:t>Warum soll es dann „böse“ sein?</a:t>
            </a:r>
          </a:p>
          <a:p>
            <a:r>
              <a:rPr lang="de-DE" dirty="0"/>
              <a:t>Anfang des 20. Jahrhunderts Tierversuche</a:t>
            </a:r>
          </a:p>
          <a:p>
            <a:r>
              <a:rPr lang="de-DE" dirty="0"/>
              <a:t>Unter Cholesterin in der Nahrung Arteriosklerose</a:t>
            </a:r>
          </a:p>
          <a:p>
            <a:r>
              <a:rPr lang="de-DE" dirty="0"/>
              <a:t>Kritik:</a:t>
            </a:r>
          </a:p>
          <a:p>
            <a:r>
              <a:rPr lang="de-DE" dirty="0"/>
              <a:t>Vegane Tiere bekamen große Mengen tierischer Fette</a:t>
            </a:r>
          </a:p>
          <a:p>
            <a:r>
              <a:rPr lang="de-DE" dirty="0"/>
              <a:t>Übertragbarkeit auf omnivore Säugetiere?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Cholesterin – Freund oder Feind?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411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böse Cholesterin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Andererseits:</a:t>
            </a:r>
          </a:p>
          <a:p>
            <a:r>
              <a:rPr lang="de-DE" dirty="0"/>
              <a:t>Menschen mit familiärer Hypercholesterinämie</a:t>
            </a:r>
          </a:p>
          <a:p>
            <a:r>
              <a:rPr lang="de-DE" dirty="0"/>
              <a:t>Arteriosklerose bereits vor dem 40. Lebensjahr</a:t>
            </a:r>
          </a:p>
          <a:p>
            <a:r>
              <a:rPr lang="de-DE" dirty="0"/>
              <a:t>Anstieg der KHK mit steigendem Cholesterinspiegel.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Cholesterin – Freund oder Feind?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2867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böse Cholesterin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Kannel</a:t>
            </a:r>
            <a:r>
              <a:rPr lang="en-US" sz="2000" dirty="0"/>
              <a:t> WB, </a:t>
            </a:r>
            <a:r>
              <a:rPr lang="en-US" sz="2000" dirty="0" err="1"/>
              <a:t>Neaton</a:t>
            </a:r>
            <a:r>
              <a:rPr lang="en-US" sz="2000" dirty="0"/>
              <a:t> JD, Wentworth D, Thomas HE, </a:t>
            </a:r>
            <a:r>
              <a:rPr lang="en-US" sz="2000" dirty="0" err="1"/>
              <a:t>Stamler</a:t>
            </a:r>
            <a:r>
              <a:rPr lang="en-US" sz="2000" dirty="0"/>
              <a:t> J, </a:t>
            </a:r>
            <a:r>
              <a:rPr lang="en-US" sz="2000" dirty="0" err="1"/>
              <a:t>Hulley</a:t>
            </a:r>
            <a:r>
              <a:rPr lang="en-US" sz="2000" dirty="0"/>
              <a:t> SB, </a:t>
            </a:r>
            <a:r>
              <a:rPr lang="en-US" sz="2000" dirty="0" err="1"/>
              <a:t>Kjelsberg</a:t>
            </a:r>
            <a:r>
              <a:rPr lang="en-US" sz="2000" dirty="0"/>
              <a:t> MO: Overall and coronary heart disease mortality rates in relation to major risk factors in 325,348 men screened for the MRFIT. Multiple Risk Factor Intervention Trial. Am Heart J. 1986 Oct;112(4):825-36.</a:t>
            </a:r>
          </a:p>
          <a:p>
            <a:endParaRPr lang="en-US" sz="2000" dirty="0"/>
          </a:p>
          <a:p>
            <a:endParaRPr lang="en-US" b="1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Cholesterin – Freund oder Feind?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xmlns="" id="{FE32E7CA-C11A-4F50-8211-8CE22A2AD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054" y="2780928"/>
            <a:ext cx="6925892" cy="3241278"/>
          </a:xfrm>
          <a:prstGeom prst="rect">
            <a:avLst/>
          </a:prstGeom>
          <a:noFill/>
          <a:ln w="12700" cap="sq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952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böse Cholesterin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err="1"/>
              <a:t>Kannel</a:t>
            </a:r>
            <a:r>
              <a:rPr lang="en-US" sz="2000" dirty="0"/>
              <a:t> WB, </a:t>
            </a:r>
            <a:r>
              <a:rPr lang="en-US" sz="2000" dirty="0" err="1"/>
              <a:t>Neaton</a:t>
            </a:r>
            <a:r>
              <a:rPr lang="en-US" sz="2000" dirty="0"/>
              <a:t> JD, Wentworth D, Thomas HE, </a:t>
            </a:r>
            <a:r>
              <a:rPr lang="en-US" sz="2000" dirty="0" err="1"/>
              <a:t>Stamler</a:t>
            </a:r>
            <a:r>
              <a:rPr lang="en-US" sz="2000" dirty="0"/>
              <a:t> J, </a:t>
            </a:r>
            <a:r>
              <a:rPr lang="en-US" sz="2000" dirty="0" err="1"/>
              <a:t>Hulley</a:t>
            </a:r>
            <a:r>
              <a:rPr lang="en-US" sz="2000" dirty="0"/>
              <a:t> SB, </a:t>
            </a:r>
            <a:r>
              <a:rPr lang="en-US" sz="2000" dirty="0" err="1"/>
              <a:t>Kjelsberg</a:t>
            </a:r>
            <a:r>
              <a:rPr lang="en-US" sz="2000" dirty="0"/>
              <a:t> MO: Overall and coronary heart disease mortality rates in relation to major risk factors in 325,348 men screened for the MRFIT. Multiple Risk Factor Intervention Trial. Am Heart J. 1986 Oct;112(4):825-36.</a:t>
            </a:r>
          </a:p>
          <a:p>
            <a:endParaRPr lang="en-US" sz="2000" dirty="0"/>
          </a:p>
          <a:p>
            <a:endParaRPr lang="en-US" b="1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Cholesterin – Freund oder Feind?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pPr/>
              <a:t>7</a:t>
            </a:fld>
            <a:endParaRPr lang="de-DE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xmlns="" id="{FEEEF7A1-FD55-46D4-8FCD-4AA7A095E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36912"/>
            <a:ext cx="6852216" cy="3600400"/>
          </a:xfrm>
          <a:prstGeom prst="rect">
            <a:avLst/>
          </a:prstGeom>
          <a:noFill/>
          <a:ln w="12700" cap="sq">
            <a:solidFill>
              <a:schemeClr val="folHlink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73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Das böse Cholesterin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de-DE" sz="2200" dirty="0"/>
              <a:t>Frick MH, Elo O, </a:t>
            </a:r>
            <a:r>
              <a:rPr lang="de-DE" altLang="de-DE" sz="2200" dirty="0" err="1"/>
              <a:t>Haapa</a:t>
            </a:r>
            <a:r>
              <a:rPr lang="de-DE" altLang="de-DE" sz="2200" dirty="0"/>
              <a:t> K et al: Helsinki Heart Study: Primary-</a:t>
            </a:r>
            <a:r>
              <a:rPr lang="de-DE" altLang="de-DE" sz="2200" dirty="0" err="1"/>
              <a:t>Prevention</a:t>
            </a:r>
            <a:r>
              <a:rPr lang="de-DE" altLang="de-DE" sz="2200" dirty="0"/>
              <a:t> Trial </a:t>
            </a:r>
            <a:r>
              <a:rPr lang="de-DE" altLang="de-DE" sz="2200" dirty="0" err="1"/>
              <a:t>with</a:t>
            </a:r>
            <a:r>
              <a:rPr lang="de-DE" altLang="de-DE" sz="2200" dirty="0"/>
              <a:t> </a:t>
            </a:r>
            <a:r>
              <a:rPr lang="de-DE" altLang="de-DE" sz="2200" dirty="0" err="1"/>
              <a:t>Gemfibrocil</a:t>
            </a:r>
            <a:r>
              <a:rPr lang="de-DE" altLang="de-DE" sz="2200" dirty="0"/>
              <a:t> in </a:t>
            </a:r>
            <a:r>
              <a:rPr lang="de-DE" altLang="de-DE" sz="2200" dirty="0" err="1"/>
              <a:t>middle-aged</a:t>
            </a:r>
            <a:r>
              <a:rPr lang="de-DE" altLang="de-DE" sz="2200" dirty="0"/>
              <a:t> </a:t>
            </a:r>
            <a:r>
              <a:rPr lang="de-DE" altLang="de-DE" sz="2200" dirty="0" err="1"/>
              <a:t>men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with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dyslipidemia</a:t>
            </a:r>
            <a:r>
              <a:rPr lang="de-DE" altLang="de-DE" sz="2200" dirty="0"/>
              <a:t>. N Engl J </a:t>
            </a:r>
            <a:r>
              <a:rPr lang="de-DE" altLang="de-DE" sz="2200" dirty="0" err="1"/>
              <a:t>Med</a:t>
            </a:r>
            <a:r>
              <a:rPr lang="de-DE" altLang="de-DE" sz="2200" dirty="0"/>
              <a:t>, 1987, 317, 1237-45.</a:t>
            </a:r>
          </a:p>
          <a:p>
            <a:r>
              <a:rPr lang="de-DE" altLang="zh-CN" dirty="0">
                <a:ea typeface="SimSun" panose="02010600030101010101" pitchFamily="2" charset="-122"/>
              </a:rPr>
              <a:t>2051 </a:t>
            </a:r>
            <a:r>
              <a:rPr lang="de-DE" altLang="zh-CN" dirty="0" err="1">
                <a:ea typeface="SimSun" panose="02010600030101010101" pitchFamily="2" charset="-122"/>
              </a:rPr>
              <a:t>aysmptomatische</a:t>
            </a:r>
            <a:r>
              <a:rPr lang="de-DE" altLang="zh-CN" dirty="0">
                <a:ea typeface="SimSun" panose="02010600030101010101" pitchFamily="2" charset="-122"/>
              </a:rPr>
              <a:t> Männer </a:t>
            </a:r>
            <a:r>
              <a:rPr lang="de-DE" altLang="zh-CN" dirty="0" err="1">
                <a:ea typeface="SimSun" panose="02010600030101010101" pitchFamily="2" charset="-122"/>
              </a:rPr>
              <a:t>Gemfibrocil</a:t>
            </a:r>
            <a:r>
              <a:rPr lang="de-DE" altLang="zh-CN" dirty="0">
                <a:ea typeface="SimSun" panose="02010600030101010101" pitchFamily="2" charset="-122"/>
              </a:rPr>
              <a:t> 2x600 mg</a:t>
            </a:r>
          </a:p>
          <a:p>
            <a:r>
              <a:rPr lang="de-DE" altLang="zh-CN" dirty="0">
                <a:ea typeface="SimSun" panose="02010600030101010101" pitchFamily="2" charset="-122"/>
              </a:rPr>
              <a:t>2030 erhielten Placebo</a:t>
            </a:r>
          </a:p>
          <a:p>
            <a:r>
              <a:rPr lang="de-DE" altLang="zh-CN" dirty="0">
                <a:ea typeface="SimSun" panose="02010600030101010101" pitchFamily="2" charset="-122"/>
              </a:rPr>
              <a:t>Unter Verum 34 % weniger KHK</a:t>
            </a:r>
          </a:p>
          <a:p>
            <a:r>
              <a:rPr lang="de-DE" altLang="zh-CN" dirty="0">
                <a:ea typeface="SimSun" panose="02010600030101010101" pitchFamily="2" charset="-122"/>
              </a:rPr>
              <a:t>Aber:</a:t>
            </a:r>
          </a:p>
          <a:p>
            <a:r>
              <a:rPr lang="de-DE" altLang="zh-CN" dirty="0">
                <a:ea typeface="SimSun" panose="02010600030101010101" pitchFamily="2" charset="-122"/>
              </a:rPr>
              <a:t>Kein Einfluss auf Mortalität.</a:t>
            </a:r>
          </a:p>
          <a:p>
            <a:endParaRPr lang="el-GR" alt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Cholesterin – Freund oder Feind?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572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Ungesättigte Fettsäuren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altLang="de-DE" sz="2200" dirty="0" err="1"/>
              <a:t>Ramsden</a:t>
            </a:r>
            <a:r>
              <a:rPr lang="de-DE" altLang="de-DE" sz="2200" dirty="0"/>
              <a:t> CE, Zamora D, </a:t>
            </a:r>
            <a:r>
              <a:rPr lang="de-DE" altLang="de-DE" sz="2200" dirty="0" err="1"/>
              <a:t>Leelarthaepin</a:t>
            </a:r>
            <a:r>
              <a:rPr lang="de-DE" altLang="de-DE" sz="2200" dirty="0"/>
              <a:t> B, </a:t>
            </a:r>
            <a:r>
              <a:rPr lang="de-DE" altLang="de-DE" sz="2200" dirty="0" err="1"/>
              <a:t>Majchrzak</a:t>
            </a:r>
            <a:r>
              <a:rPr lang="de-DE" altLang="de-DE" sz="2200" dirty="0"/>
              <a:t>-Hong SF, </a:t>
            </a:r>
            <a:r>
              <a:rPr lang="de-DE" altLang="de-DE" sz="2200" dirty="0" err="1"/>
              <a:t>Faurot</a:t>
            </a:r>
            <a:r>
              <a:rPr lang="de-DE" altLang="de-DE" sz="2200" dirty="0"/>
              <a:t> KR, </a:t>
            </a:r>
            <a:r>
              <a:rPr lang="de-DE" altLang="de-DE" sz="2200" dirty="0" err="1"/>
              <a:t>Suchindran</a:t>
            </a:r>
            <a:r>
              <a:rPr lang="de-DE" altLang="de-DE" sz="2200" dirty="0"/>
              <a:t> CM, Ringel A, Davis JM, </a:t>
            </a:r>
            <a:r>
              <a:rPr lang="de-DE" altLang="de-DE" sz="2200" dirty="0" err="1"/>
              <a:t>Hibbeln</a:t>
            </a:r>
            <a:r>
              <a:rPr lang="de-DE" altLang="de-DE" sz="2200" dirty="0"/>
              <a:t> JR: Use </a:t>
            </a:r>
            <a:r>
              <a:rPr lang="de-DE" altLang="de-DE" sz="2200" dirty="0" err="1"/>
              <a:t>of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dietary</a:t>
            </a:r>
            <a:r>
              <a:rPr lang="de-DE" altLang="de-DE" sz="2200" dirty="0"/>
              <a:t> </a:t>
            </a:r>
            <a:r>
              <a:rPr lang="de-DE" altLang="de-DE" sz="2200" dirty="0" err="1"/>
              <a:t>linoleic</a:t>
            </a:r>
            <a:r>
              <a:rPr lang="de-DE" altLang="de-DE" sz="2200" dirty="0"/>
              <a:t> </a:t>
            </a:r>
            <a:r>
              <a:rPr lang="de-DE" altLang="de-DE" sz="2200" dirty="0" err="1"/>
              <a:t>acid</a:t>
            </a:r>
            <a:r>
              <a:rPr lang="de-DE" altLang="de-DE" sz="2200" dirty="0"/>
              <a:t> </a:t>
            </a:r>
            <a:r>
              <a:rPr lang="de-DE" altLang="de-DE" sz="2200" dirty="0" err="1"/>
              <a:t>for</a:t>
            </a:r>
            <a:r>
              <a:rPr lang="de-DE" altLang="de-DE" sz="2200" dirty="0"/>
              <a:t> </a:t>
            </a:r>
            <a:r>
              <a:rPr lang="de-DE" altLang="de-DE" sz="2200" dirty="0" err="1"/>
              <a:t>secondary</a:t>
            </a:r>
            <a:r>
              <a:rPr lang="de-DE" altLang="de-DE" sz="2200" dirty="0"/>
              <a:t> </a:t>
            </a:r>
            <a:r>
              <a:rPr lang="de-DE" altLang="de-DE" sz="2200" dirty="0" err="1"/>
              <a:t>prevention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of</a:t>
            </a:r>
            <a:r>
              <a:rPr lang="de-DE" altLang="de-DE" sz="2200" dirty="0"/>
              <a:t> </a:t>
            </a:r>
            <a:r>
              <a:rPr lang="de-DE" altLang="de-DE" sz="2200" dirty="0" err="1"/>
              <a:t>coronary</a:t>
            </a:r>
            <a:r>
              <a:rPr lang="de-DE" altLang="de-DE" sz="2200" dirty="0"/>
              <a:t> </a:t>
            </a:r>
            <a:r>
              <a:rPr lang="de-DE" altLang="de-DE" sz="2200" dirty="0" err="1"/>
              <a:t>heart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disease</a:t>
            </a:r>
            <a:r>
              <a:rPr lang="de-DE" altLang="de-DE" sz="2200" dirty="0"/>
              <a:t> and </a:t>
            </a:r>
            <a:r>
              <a:rPr lang="de-DE" altLang="de-DE" sz="2200" dirty="0" err="1"/>
              <a:t>death</a:t>
            </a:r>
            <a:r>
              <a:rPr lang="de-DE" altLang="de-DE" sz="2200" dirty="0"/>
              <a:t>: </a:t>
            </a:r>
            <a:r>
              <a:rPr lang="de-DE" altLang="de-DE" sz="2200" dirty="0" err="1"/>
              <a:t>evaluation</a:t>
            </a:r>
            <a:r>
              <a:rPr lang="de-DE" altLang="de-DE" sz="2200" dirty="0"/>
              <a:t> </a:t>
            </a:r>
            <a:r>
              <a:rPr lang="de-DE" altLang="de-DE" sz="2200" dirty="0" err="1"/>
              <a:t>of</a:t>
            </a:r>
            <a:r>
              <a:rPr lang="de-DE" altLang="de-DE" sz="2200" dirty="0"/>
              <a:t> </a:t>
            </a:r>
            <a:r>
              <a:rPr lang="de-DE" altLang="de-DE" sz="2200" dirty="0" err="1"/>
              <a:t>recovered</a:t>
            </a:r>
            <a:r>
              <a:rPr lang="de-DE" altLang="de-DE" sz="2200" dirty="0"/>
              <a:t> </a:t>
            </a:r>
            <a:r>
              <a:rPr lang="de-DE" altLang="de-DE" sz="2200" dirty="0" err="1"/>
              <a:t>data</a:t>
            </a:r>
            <a:r>
              <a:rPr lang="de-DE" altLang="de-DE" sz="2200" dirty="0"/>
              <a:t> </a:t>
            </a:r>
            <a:r>
              <a:rPr lang="de-DE" altLang="de-DE" sz="2200" dirty="0" err="1"/>
              <a:t>from</a:t>
            </a:r>
            <a:r>
              <a:rPr lang="de-DE" altLang="de-DE" sz="2200" dirty="0"/>
              <a:t> </a:t>
            </a:r>
            <a:r>
              <a:rPr lang="de-DE" altLang="de-DE" sz="2200" dirty="0" err="1"/>
              <a:t>the</a:t>
            </a:r>
            <a:r>
              <a:rPr lang="de-DE" altLang="de-DE" sz="2200" dirty="0"/>
              <a:t> Sydney </a:t>
            </a:r>
            <a:r>
              <a:rPr lang="de-DE" altLang="de-DE" sz="2200" dirty="0" err="1"/>
              <a:t>Diet</a:t>
            </a:r>
            <a:r>
              <a:rPr lang="de-DE" altLang="de-DE" sz="2200" dirty="0"/>
              <a:t> Heart Study and </a:t>
            </a:r>
            <a:r>
              <a:rPr lang="de-DE" altLang="de-DE" sz="2200" dirty="0" err="1"/>
              <a:t>updated</a:t>
            </a:r>
            <a:r>
              <a:rPr lang="de-DE" altLang="de-DE" sz="2200" dirty="0"/>
              <a:t> meta-analysis. BMJ. </a:t>
            </a:r>
            <a:r>
              <a:rPr lang="de-DE" altLang="de-DE" sz="2200" dirty="0">
                <a:solidFill>
                  <a:srgbClr val="FF0000"/>
                </a:solidFill>
              </a:rPr>
              <a:t>2013</a:t>
            </a:r>
            <a:r>
              <a:rPr lang="de-DE" altLang="de-DE" sz="2200" dirty="0"/>
              <a:t> Feb 4;346:e8707. </a:t>
            </a:r>
            <a:r>
              <a:rPr lang="de-DE" altLang="de-DE" sz="2200" dirty="0" err="1"/>
              <a:t>doi</a:t>
            </a:r>
            <a:r>
              <a:rPr lang="de-DE" altLang="de-DE" sz="2200" dirty="0"/>
              <a:t>: 10.1136/bmj.e8707.</a:t>
            </a:r>
          </a:p>
          <a:p>
            <a:r>
              <a:rPr lang="de-DE" altLang="zh-CN" dirty="0">
                <a:ea typeface="SimSun" panose="02010600030101010101" pitchFamily="2" charset="-122"/>
              </a:rPr>
              <a:t>Welche sind besser?</a:t>
            </a:r>
          </a:p>
          <a:p>
            <a:r>
              <a:rPr lang="de-DE" altLang="de-DE" dirty="0">
                <a:ea typeface="SimSun" panose="02010600030101010101" pitchFamily="2" charset="-122"/>
              </a:rPr>
              <a:t>Lehrmeinung:</a:t>
            </a:r>
          </a:p>
          <a:p>
            <a:r>
              <a:rPr lang="de-DE" altLang="de-DE" dirty="0">
                <a:ea typeface="SimSun" panose="02010600030101010101" pitchFamily="2" charset="-122"/>
              </a:rPr>
              <a:t>Gesättigte schlecht, ungesättigte gut</a:t>
            </a:r>
          </a:p>
          <a:p>
            <a:r>
              <a:rPr lang="de-DE" altLang="de-DE" dirty="0">
                <a:ea typeface="SimSun" panose="02010600030101010101" pitchFamily="2" charset="-122"/>
              </a:rPr>
              <a:t>Aber stimmt das?</a:t>
            </a:r>
            <a:endParaRPr lang="el-GR" alt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Cholesterin – Freund oder Feind?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9B27-E39F-4C2E-AB57-660F46D21A33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849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992</Words>
  <Application>Microsoft Office PowerPoint</Application>
  <PresentationFormat>Bildschirmpräsentation (4:3)</PresentationFormat>
  <Paragraphs>235</Paragraphs>
  <Slides>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4" baseType="lpstr">
      <vt:lpstr>SimSun</vt:lpstr>
      <vt:lpstr>Arial</vt:lpstr>
      <vt:lpstr>Calibri</vt:lpstr>
      <vt:lpstr>Wingdings</vt:lpstr>
      <vt:lpstr>Larissa</vt:lpstr>
      <vt:lpstr>Cholesterin - Freund oder Feind</vt:lpstr>
      <vt:lpstr>Grundlagen</vt:lpstr>
      <vt:lpstr>Freund oder Feind?</vt:lpstr>
      <vt:lpstr>Das böse Cholesterin</vt:lpstr>
      <vt:lpstr>Das böse Cholesterin</vt:lpstr>
      <vt:lpstr>Das böse Cholesterin</vt:lpstr>
      <vt:lpstr>Das böse Cholesterin</vt:lpstr>
      <vt:lpstr>Das böse Cholesterin</vt:lpstr>
      <vt:lpstr>Ungesättigte Fettsäuren</vt:lpstr>
      <vt:lpstr>Ungesättigte Fettsäuren</vt:lpstr>
      <vt:lpstr>Ungesättigte Fettsäuren</vt:lpstr>
      <vt:lpstr>Ungesättigte Fettsäuren</vt:lpstr>
      <vt:lpstr>Zucker = das neue Cholesterin</vt:lpstr>
      <vt:lpstr>Zucker = das neue Cholesterin</vt:lpstr>
      <vt:lpstr>Zucker = das neue Cholesterin</vt:lpstr>
      <vt:lpstr>Zucker = das neue Cholesterin</vt:lpstr>
      <vt:lpstr>Das Cholesterin-Paradox</vt:lpstr>
      <vt:lpstr>Cholesterin und Regression von KHK</vt:lpstr>
      <vt:lpstr>Cholesterin und Regression von KHK</vt:lpstr>
      <vt:lpstr>Cholesterin und Regression von KHK</vt:lpstr>
      <vt:lpstr>Wer muss gesenkt werden?</vt:lpstr>
      <vt:lpstr>Wer muss gesenkt werden?</vt:lpstr>
      <vt:lpstr>Wer muss gesenkt werden?</vt:lpstr>
      <vt:lpstr>Weiterführende Literatur</vt:lpstr>
      <vt:lpstr>Weiterführende Literatur</vt:lpstr>
      <vt:lpstr>Weiterführende Literatur</vt:lpstr>
      <vt:lpstr>Weiterführende Literatur</vt:lpstr>
      <vt:lpstr>Weiterführende Literatur</vt:lpstr>
      <vt:lpstr>Danke für die Aufmerksamkeit!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Katharina Gewecke</dc:creator>
  <cp:lastModifiedBy>Schmiedel Volker</cp:lastModifiedBy>
  <cp:revision>86</cp:revision>
  <dcterms:created xsi:type="dcterms:W3CDTF">2017-09-07T14:24:16Z</dcterms:created>
  <dcterms:modified xsi:type="dcterms:W3CDTF">2019-02-12T15:17:31Z</dcterms:modified>
</cp:coreProperties>
</file>